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D7F3"/>
    <a:srgbClr val="00FF00"/>
    <a:srgbClr val="EF2AC1"/>
    <a:srgbClr val="E610DC"/>
    <a:srgbClr val="662D91"/>
    <a:srgbClr val="0000FF"/>
    <a:srgbClr val="F15A24"/>
    <a:srgbClr val="FBD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8"/>
    <p:restoredTop sz="95833"/>
  </p:normalViewPr>
  <p:slideViewPr>
    <p:cSldViewPr snapToGrid="0" snapToObjects="1">
      <p:cViewPr>
        <p:scale>
          <a:sx n="108" d="100"/>
          <a:sy n="108" d="100"/>
        </p:scale>
        <p:origin x="736" y="16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48370-FD92-984A-8B20-135CC41620A1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5871E-B916-6645-8DC5-773CB25EC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871E-B916-6645-8DC5-773CB25EC3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871E-B916-6645-8DC5-773CB25EC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2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9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1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5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0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9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8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BD3D-F687-4747-B31F-A62EFA85491F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731C-C79B-B742-A55A-2A7470A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32" y="248193"/>
            <a:ext cx="11679381" cy="63224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6888" y="-83127"/>
            <a:ext cx="5712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obold Hollow" charset="0"/>
                <a:ea typeface="Gobold Hollow" charset="0"/>
                <a:cs typeface="Gobold Hollow" charset="0"/>
              </a:rPr>
              <a:t>TABLE OF CONTENTS</a:t>
            </a:r>
            <a:endParaRPr lang="en-US" sz="4000" dirty="0">
              <a:solidFill>
                <a:schemeClr val="bg1"/>
              </a:solidFill>
              <a:latin typeface="Gobold Hollow" charset="0"/>
              <a:ea typeface="Gobold Hollow" charset="0"/>
              <a:cs typeface="Gobold Hollow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951" y="437407"/>
            <a:ext cx="5712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obold Hollow" charset="0"/>
                <a:ea typeface="Gobold Hollow" charset="0"/>
                <a:cs typeface="Gobold Hollow" charset="0"/>
              </a:rPr>
              <a:t>TABLE OF CONTENTS</a:t>
            </a:r>
            <a:endParaRPr lang="en-US" sz="4000" dirty="0">
              <a:solidFill>
                <a:schemeClr val="bg1"/>
              </a:solidFill>
              <a:latin typeface="Gobold Hollow" charset="0"/>
              <a:ea typeface="Gobold Hollow" charset="0"/>
              <a:cs typeface="Gobold Hollow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" y="1012029"/>
            <a:ext cx="3978236" cy="510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>
          <a:xfrm rot="10800000">
            <a:off x="7653128" y="2401791"/>
            <a:ext cx="4538872" cy="4456209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13035000">
            <a:off x="8397978" y="-2311813"/>
            <a:ext cx="7918405" cy="9911241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114153" y="1120842"/>
            <a:ext cx="697575" cy="697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53128" y="3051040"/>
            <a:ext cx="697575" cy="697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001915" y="4881813"/>
            <a:ext cx="697575" cy="697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754352" y="3161300"/>
            <a:ext cx="59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2D91"/>
                </a:solidFill>
                <a:latin typeface="alarm clock" charset="0"/>
                <a:ea typeface="alarm clock" charset="0"/>
                <a:cs typeface="alarm clock" charset="0"/>
              </a:rPr>
              <a:t>02</a:t>
            </a:r>
            <a:endParaRPr lang="en-US" sz="2500" dirty="0">
              <a:solidFill>
                <a:srgbClr val="662D91"/>
              </a:solidFill>
              <a:latin typeface="alarm clock" charset="0"/>
              <a:ea typeface="alarm clock" charset="0"/>
              <a:cs typeface="alarm cloc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66595" y="4989470"/>
            <a:ext cx="59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2D91"/>
                </a:solidFill>
                <a:latin typeface="alarm clock" charset="0"/>
                <a:ea typeface="alarm clock" charset="0"/>
                <a:cs typeface="alarm clock" charset="0"/>
              </a:rPr>
              <a:t>03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72141" y="1269574"/>
            <a:ext cx="288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662D91"/>
                </a:solidFill>
                <a:latin typeface="Gobold Thin" charset="0"/>
                <a:ea typeface="Gobold Thin" charset="0"/>
                <a:cs typeface="Gobold Thin" charset="0"/>
              </a:rPr>
              <a:t>WHAT IS VAPORWAVE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662D91"/>
              </a:solidFill>
              <a:latin typeface="Gobold Thin" charset="0"/>
              <a:ea typeface="Gobold Thin" charset="0"/>
              <a:cs typeface="Gobold Thin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4567" y="1231102"/>
            <a:ext cx="59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662D91"/>
                </a:solidFill>
                <a:latin typeface="alarm clock" charset="0"/>
                <a:ea typeface="alarm clock" charset="0"/>
                <a:cs typeface="alarm clock" charset="0"/>
              </a:rPr>
              <a:t>01</a:t>
            </a:r>
            <a:endParaRPr lang="en-US" sz="2500" dirty="0">
              <a:solidFill>
                <a:srgbClr val="662D91"/>
              </a:solidFill>
              <a:latin typeface="alarm clock" charset="0"/>
              <a:ea typeface="alarm clock" charset="0"/>
              <a:cs typeface="alarm clo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1926" y="3170877"/>
            <a:ext cx="288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662D91"/>
                </a:solidFill>
                <a:latin typeface="Gobold Thin" charset="0"/>
                <a:ea typeface="Gobold Thin" charset="0"/>
                <a:cs typeface="Gobold Thin" charset="0"/>
              </a:rPr>
              <a:t>AESTHETIC CHOICES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662D91"/>
              </a:solidFill>
              <a:latin typeface="Gobold Thin" charset="0"/>
              <a:ea typeface="Gobold Thin" charset="0"/>
              <a:cs typeface="Gobold Thi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87656" y="5066414"/>
            <a:ext cx="288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662D91"/>
                </a:solidFill>
                <a:latin typeface="Gobold Thin" charset="0"/>
                <a:ea typeface="Gobold Thin" charset="0"/>
                <a:cs typeface="Gobold Thin" charset="0"/>
              </a:rPr>
              <a:t>CULTURAL IMPACT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662D91"/>
              </a:solidFill>
              <a:latin typeface="Gobold Thin" charset="0"/>
              <a:ea typeface="Gobold Thin" charset="0"/>
              <a:cs typeface="Gobold Thin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72" y="1320688"/>
            <a:ext cx="1377487" cy="14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6 C 0.02226 0.0162 0.0457 0.0287 0.06693 0.04907 C 0.07435 0.05624 0.08034 0.06828 0.08489 0.08101 C 0.10065 0.12638 0.11654 0.17152 0.13216 0.21712 C 0.13346 0.22083 0.1345 0.22476 0.13542 0.2287 C 0.13672 0.23448 0.1375 0.2405 0.13867 0.24606 C 0.14362 0.27013 0.14062 0.25115 0.14362 0.27222 C 0.12669 0.3118 0.11094 0.353 0.09297 0.39097 C 0.09154 0.39421 0.08867 0.39397 0.08646 0.39397 C 0.07773 0.39397 0.06901 0.39189 0.06042 0.39097 C 0.05872 0.39004 0.05716 0.38888 0.05547 0.38819 C 0.05273 0.38703 0.05 0.3868 0.04726 0.38518 C 0.04336 0.38286 0.03971 0.37939 0.03594 0.37661 C 0.03424 0.37546 0.03255 0.37476 0.03099 0.3736 C 0.02878 0.37198 0.02669 0.36967 0.02448 0.36782 C 0.02174 0.36573 0.01901 0.36411 0.01628 0.36203 C 0.00417 0.35254 0.01497 0.35925 0.00495 0.35347 C -0.00234 0.3449 -0.00964 0.33772 -0.01471 0.3243 C -0.0263 0.29328 -0.0082 0.3405 -0.02279 0.30694 C -0.03307 0.28356 -0.02474 0.29513 -0.03425 0.28379 C -0.03151 0.28309 -0.01511 0.278 -0.01302 0.278 C 0.00221 0.278 0.01745 0.27985 0.03268 0.28101 C 0.03424 0.28194 0.03594 0.28286 0.0375 0.28379 C 0.0431 0.28749 0.04713 0.29027 0.05221 0.29536 C 0.05495 0.29814 0.05781 0.30069 0.06042 0.30416 C 0.07357 0.32175 0.05625 0.30485 0.07174 0.31851 L 0.08815 0.34768 C 0.09075 0.35231 0.09414 0.35647 0.09622 0.36203 C 0.09739 0.36504 0.09818 0.36805 0.09948 0.37083 C 0.11185 0.39629 0.10078 0.36874 0.11094 0.39397 C 0.11875 0.41342 0.11042 0.39212 0.11588 0.41134 C 0.11667 0.41434 0.11797 0.41712 0.11914 0.42013 C 0.11966 0.42384 0.12005 0.42777 0.1207 0.43171 C 0.12122 0.43448 0.12239 0.43726 0.12239 0.44027 C 0.12239 0.46458 0.12174 0.48865 0.1207 0.51272 C 0.12044 0.51828 0.1168 0.52916 0.11588 0.53309 C 0.11133 0.55184 0.11836 0.53101 0.10924 0.55046 C 0.10807 0.553 0.10755 0.55694 0.10599 0.55902 C 0.10469 0.5611 0.10273 0.56087 0.10117 0.56203 C 0.09844 0.56388 0.09557 0.5655 0.09297 0.56782 C 0.09128 0.56944 0.08997 0.57268 0.08815 0.5736 C 0.08164 0.57661 0.075 0.57754 0.06849 0.57939 C 0.06523 0.58032 0.06198 0.58078 0.05872 0.58217 C 0.04948 0.58634 0.05443 0.58448 0.04401 0.58819 C 0.02943 0.58703 0.01471 0.5868 -2.70833E-6 0.58518 C -0.00221 0.58495 -0.00456 0.58402 -0.00651 0.58217 C -0.00899 0.58009 -0.01068 0.57592 -0.01302 0.5736 C -0.01458 0.57198 -0.01641 0.57222 -0.01797 0.57059 C -0.02136 0.56735 -0.02448 0.56296 -0.02774 0.55902 L -0.03255 0.55323 L -0.03581 0.54467 " pathEditMode="relative" ptsTypes="AAAAAAAAAAAAAAAAAAAAAAAAAAAAAAAAAAAAAAAAAAAAAAAAAAA">
                                      <p:cBhvr>
                                        <p:cTn id="3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8096" y="1556033"/>
            <a:ext cx="1911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effectLst>
                  <a:glow rad="63500">
                    <a:srgbClr val="E610DC">
                      <a:alpha val="59000"/>
                    </a:srgbClr>
                  </a:glow>
                </a:effectLst>
                <a:latin typeface="Biancha" charset="0"/>
                <a:ea typeface="Biancha" charset="0"/>
                <a:cs typeface="Biancha" charset="0"/>
              </a:rPr>
              <a:t>What</a:t>
            </a:r>
            <a:endParaRPr lang="en-US" sz="5000" dirty="0">
              <a:solidFill>
                <a:schemeClr val="bg1"/>
              </a:solidFill>
              <a:effectLst>
                <a:glow rad="63500">
                  <a:srgbClr val="E610DC">
                    <a:alpha val="59000"/>
                  </a:srgbClr>
                </a:glow>
              </a:effectLst>
              <a:latin typeface="Biancha" charset="0"/>
              <a:ea typeface="Biancha" charset="0"/>
              <a:cs typeface="Bianch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9923" y="3290206"/>
            <a:ext cx="10766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effectLst>
                  <a:glow rad="63500">
                    <a:srgbClr val="E610DC">
                      <a:alpha val="59000"/>
                    </a:srgbClr>
                  </a:glow>
                </a:effectLst>
                <a:latin typeface="Biancha" charset="0"/>
                <a:ea typeface="Biancha" charset="0"/>
                <a:cs typeface="Biancha" charset="0"/>
              </a:rPr>
              <a:t>Is</a:t>
            </a:r>
            <a:endParaRPr lang="en-US" sz="5000" dirty="0">
              <a:solidFill>
                <a:schemeClr val="bg1"/>
              </a:solidFill>
              <a:effectLst>
                <a:glow rad="63500">
                  <a:srgbClr val="E610DC">
                    <a:alpha val="59000"/>
                  </a:srgbClr>
                </a:glow>
              </a:effectLst>
              <a:latin typeface="Biancha" charset="0"/>
              <a:ea typeface="Biancha" charset="0"/>
              <a:cs typeface="Bianch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7008" y="1556033"/>
            <a:ext cx="2970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effectLst>
                  <a:glow rad="63500">
                    <a:srgbClr val="E610DC">
                      <a:alpha val="59000"/>
                    </a:srgbClr>
                  </a:glow>
                </a:effectLst>
                <a:latin typeface="Biancha" charset="0"/>
                <a:ea typeface="Biancha" charset="0"/>
                <a:cs typeface="Biancha" charset="0"/>
              </a:rPr>
              <a:t>Vaporwave</a:t>
            </a:r>
            <a:endParaRPr lang="en-US" sz="5000" dirty="0">
              <a:solidFill>
                <a:schemeClr val="bg1"/>
              </a:solidFill>
              <a:effectLst>
                <a:glow rad="63500">
                  <a:srgbClr val="E610DC">
                    <a:alpha val="59000"/>
                  </a:srgbClr>
                </a:glow>
              </a:effectLst>
              <a:latin typeface="Biancha" charset="0"/>
              <a:ea typeface="Biancha" charset="0"/>
              <a:cs typeface="Bianch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98044" y="5185841"/>
            <a:ext cx="859077" cy="21876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10D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833" y="4904921"/>
            <a:ext cx="2420911" cy="21876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10D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6838" y="4577286"/>
            <a:ext cx="2441922" cy="21876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10D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445" y="4479615"/>
            <a:ext cx="5650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Vaporwave is a microgenre of electronic music, a visual art style, and an Internet meme that emerged in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the early </a:t>
            </a:r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2010s. It is defined partly by its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slowed-down</a:t>
            </a:r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, chopped and screwed samples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of </a:t>
            </a:r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smooth jazz, elevator, R&amp;B, and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lounge </a:t>
            </a:r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music from the 1980s and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1990s.</a:t>
            </a:r>
            <a:endParaRPr lang="en-US" sz="2000" dirty="0">
              <a:solidFill>
                <a:srgbClr val="FFFF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64844" y="5185841"/>
            <a:ext cx="795686" cy="21876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10D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3150" y="4479615"/>
            <a:ext cx="5907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The surrounding subculture is sometimes associated with an ambiguous or satirical take on consumer capitalism and pop culture, and tends to be characterized by a nostalgic or surrealist engagement with the popular entertainment, technology and advertising of </a:t>
            </a:r>
            <a:r>
              <a:rPr lang="en-US" sz="2000" dirty="0" smtClean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previous </a:t>
            </a:r>
            <a:r>
              <a:rPr lang="en-US" sz="2000" dirty="0">
                <a:solidFill>
                  <a:srgbClr val="FFFF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decades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49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6" grpId="0" animBg="1"/>
      <p:bldP spid="22" grpId="0" animBg="1"/>
      <p:bldP spid="14" grpId="0" animBg="1"/>
      <p:bldP spid="8" grpId="0"/>
      <p:bldP spid="18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" b="105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3041961" y="261257"/>
            <a:ext cx="6154739" cy="6078471"/>
          </a:xfrm>
          <a:prstGeom prst="rect">
            <a:avLst/>
          </a:prstGeom>
          <a:solidFill>
            <a:srgbClr val="662D91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9">
            <a:off x="-535538" y="147338"/>
            <a:ext cx="3590550" cy="3419061"/>
          </a:xfrm>
          <a:prstGeom prst="rect">
            <a:avLst/>
          </a:prstGeom>
          <a:effectLst>
            <a:outerShdw blurRad="50800" dist="127000" sx="101000" sy="101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54" y="2832710"/>
            <a:ext cx="3578015" cy="2530937"/>
          </a:xfrm>
          <a:prstGeom prst="rect">
            <a:avLst/>
          </a:prstGeom>
          <a:effectLst>
            <a:outerShdw blurRad="50800" dist="152400" dir="5400000" algn="ctr" rotWithShape="0">
              <a:schemeClr val="tx1">
                <a:alpha val="59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9" b="1179"/>
          <a:stretch/>
        </p:blipFill>
        <p:spPr>
          <a:xfrm rot="641568" flipH="1">
            <a:off x="-255493" y="3827443"/>
            <a:ext cx="2925754" cy="2925754"/>
          </a:xfrm>
          <a:prstGeom prst="rect">
            <a:avLst/>
          </a:prstGeom>
          <a:effectLst>
            <a:outerShdw blurRad="50800" dist="63500" dir="5400000" algn="ctr" rotWithShape="0">
              <a:schemeClr val="tx1">
                <a:alpha val="78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3" y="20829"/>
            <a:ext cx="2099182" cy="1581801"/>
          </a:xfrm>
          <a:prstGeom prst="rect">
            <a:avLst/>
          </a:prstGeom>
          <a:effectLst>
            <a:outerShdw blurRad="50800" dist="177800" dir="5400000" algn="ctr" rotWithShape="0">
              <a:schemeClr val="tx1">
                <a:alpha val="81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555">
            <a:off x="1782650" y="4138564"/>
            <a:ext cx="2339003" cy="3129586"/>
          </a:xfrm>
          <a:prstGeom prst="rect">
            <a:avLst/>
          </a:prstGeom>
          <a:effectLst>
            <a:outerShdw blurRad="50800" dist="177800" dir="5400000" algn="ctr" rotWithShape="0">
              <a:schemeClr val="tx1">
                <a:alpha val="62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75" y="4786872"/>
            <a:ext cx="1742391" cy="1480324"/>
          </a:xfrm>
          <a:prstGeom prst="rect">
            <a:avLst/>
          </a:prstGeom>
          <a:effectLst>
            <a:outerShdw blurRad="50800" dist="114300" dir="5400000" algn="ctr" rotWithShape="0">
              <a:schemeClr val="tx1">
                <a:alpha val="78000"/>
              </a:scheme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601">
            <a:off x="3002488" y="4688644"/>
            <a:ext cx="2407304" cy="1805006"/>
          </a:xfrm>
          <a:prstGeom prst="rect">
            <a:avLst/>
          </a:prstGeom>
          <a:effectLst>
            <a:outerShdw blurRad="50800" dist="190500" dir="5400000" algn="ctr" rotWithShape="0">
              <a:schemeClr val="tx1">
                <a:alpha val="71000"/>
              </a:scheme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18" y="-298060"/>
            <a:ext cx="2988705" cy="2988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227">
            <a:off x="4703348" y="4394407"/>
            <a:ext cx="5181666" cy="3088680"/>
          </a:xfrm>
          <a:prstGeom prst="rect">
            <a:avLst/>
          </a:prstGeom>
          <a:effectLst>
            <a:outerShdw blurRad="50800" dist="88900" dir="5400000" algn="ctr" rotWithShape="0">
              <a:schemeClr val="tx1">
                <a:alpha val="74000"/>
              </a:scheme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9"/>
          <a:stretch/>
        </p:blipFill>
        <p:spPr>
          <a:xfrm>
            <a:off x="5508885" y="5496898"/>
            <a:ext cx="5547818" cy="109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883">
            <a:off x="9653536" y="-966266"/>
            <a:ext cx="3105003" cy="4685630"/>
          </a:xfrm>
          <a:prstGeom prst="rect">
            <a:avLst/>
          </a:prstGeom>
          <a:effectLst>
            <a:outerShdw blurRad="50800" dist="114300" dir="5400000" sx="104000" sy="104000" algn="ctr" rotWithShape="0">
              <a:schemeClr val="tx1">
                <a:alpha val="53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54" y="1733704"/>
            <a:ext cx="2857504" cy="2857504"/>
          </a:xfrm>
          <a:prstGeom prst="rect">
            <a:avLst/>
          </a:prstGeom>
          <a:effectLst>
            <a:outerShdw blurRad="50800" dist="114300" dir="5400000" algn="ctr" rotWithShape="0">
              <a:schemeClr val="tx1">
                <a:alpha val="79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66" y="3269216"/>
            <a:ext cx="2047835" cy="2257818"/>
          </a:xfrm>
          <a:prstGeom prst="rect">
            <a:avLst/>
          </a:prstGeom>
          <a:effectLst>
            <a:outerShdw blurRad="50800" dist="165100" dir="5400000" algn="ctr" rotWithShape="0">
              <a:schemeClr val="tx1">
                <a:alpha val="63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628154" y="1388800"/>
            <a:ext cx="4932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Darker base tone + neon | colours | 90’s inspiration | Surrealistic vibe and images | Memes | synth | Technology | Greek statues</a:t>
            </a:r>
            <a:r>
              <a:rPr lang="en-US" sz="2000" dirty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| </a:t>
            </a:r>
            <a:r>
              <a:rPr lang="en-US" sz="2000" dirty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J</a:t>
            </a:r>
            <a:r>
              <a:rPr lang="en-US" sz="20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apanese text | Glitch art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6287" y="120033"/>
            <a:ext cx="6427409" cy="639308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5 -0.26088 L 0.01562 0.00347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2 -0.2875 L -0.02956 0.00463 " pathEditMode="relative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38 0.10047 L 0.03308 -0.04629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51 0.34282 L 0.01901 -0.06459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41597 L 0.00338 -0.04167 " pathEditMode="relative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 0.40277 L 0.00365 0.02199 " pathEditMode="relative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12 0.52361 L -0.00782 -0.1125 " pathEditMode="relative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8 0.36343 L -0.01511 -0.04051 " pathEditMode="relative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42 0.39768 L -0.01042 0.00949 " pathEditMode="relative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76 0.23172 L -0.00273 -0.05324 " pathEditMode="relative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34 0.07616 L -0.00859 -0.0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-8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37 -0.18287 L -0.03164 0.029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10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72 -0.47848 L 0.03984 0.03055 " pathEditMode="relative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-1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/>
          <p:cNvSpPr/>
          <p:nvPr/>
        </p:nvSpPr>
        <p:spPr>
          <a:xfrm>
            <a:off x="6096000" y="889000"/>
            <a:ext cx="5080000" cy="508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66" y="4178300"/>
            <a:ext cx="2870000" cy="208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" b="70833"/>
          <a:stretch/>
        </p:blipFill>
        <p:spPr>
          <a:xfrm>
            <a:off x="4703433" y="3454399"/>
            <a:ext cx="2870000" cy="440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r="26551" b="28049"/>
          <a:stretch/>
        </p:blipFill>
        <p:spPr>
          <a:xfrm>
            <a:off x="8636000" y="889000"/>
            <a:ext cx="2362000" cy="9297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919" y="3525334"/>
            <a:ext cx="56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larm clock" charset="0"/>
                <a:ea typeface="alarm clock" charset="0"/>
                <a:cs typeface="alarm clock" charset="0"/>
              </a:rPr>
              <a:t>“</a:t>
            </a:r>
            <a:endParaRPr lang="en-US" sz="4800" dirty="0">
              <a:solidFill>
                <a:schemeClr val="bg1"/>
              </a:solidFill>
              <a:latin typeface="alarm clock" charset="0"/>
              <a:ea typeface="alarm clock" charset="0"/>
              <a:cs typeface="alarm cloc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6438" y="4523915"/>
            <a:ext cx="1073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i="1" dirty="0" smtClean="0">
                <a:solidFill>
                  <a:schemeClr val="bg1"/>
                </a:solidFill>
                <a:latin typeface="alarm clock" charset="0"/>
                <a:ea typeface="alarm clock" charset="0"/>
                <a:cs typeface="alarm clock" charset="0"/>
              </a:rPr>
              <a:t>”</a:t>
            </a:r>
            <a:endParaRPr lang="en-US" sz="4800" b="1" i="1" dirty="0" smtClean="0">
              <a:solidFill>
                <a:schemeClr val="bg1"/>
              </a:solidFill>
              <a:latin typeface="alarm clock" charset="0"/>
              <a:ea typeface="alarm clock" charset="0"/>
              <a:cs typeface="alarm clock" charset="0"/>
            </a:endParaRPr>
          </a:p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357999" y="1176130"/>
            <a:ext cx="4505739" cy="450573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4261" y="-1"/>
            <a:ext cx="12192000" cy="6858000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1043" y="1359394"/>
            <a:ext cx="4657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</a:rPr>
              <a:t>Ｃｕｌｔｕｒａｌ　Ｉｍｐａｃｔ　</a:t>
            </a:r>
            <a:endParaRPr lang="en-CA" altLang="ja-JP" sz="4400" b="1" dirty="0" smtClean="0">
              <a:solidFill>
                <a:schemeClr val="bg1"/>
              </a:solidFill>
            </a:endParaRPr>
          </a:p>
          <a:p>
            <a:r>
              <a:rPr lang="ja-JP" altLang="en-US" sz="4400" b="1" dirty="0" smtClean="0">
                <a:solidFill>
                  <a:schemeClr val="bg1"/>
                </a:solidFill>
              </a:rPr>
              <a:t>亜</a:t>
            </a:r>
            <a:r>
              <a:rPr lang="ja-JP" altLang="en-US" sz="4400" b="1" dirty="0">
                <a:solidFill>
                  <a:schemeClr val="bg1"/>
                </a:solidFill>
              </a:rPr>
              <a:t>アし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758" y="3797676"/>
            <a:ext cx="451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i="1" dirty="0" smtClean="0">
                <a:solidFill>
                  <a:schemeClr val="bg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en-US" b="1" i="1" dirty="0" smtClean="0">
                <a:solidFill>
                  <a:schemeClr val="bg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allowed </a:t>
            </a:r>
            <a:r>
              <a:rPr lang="en-US" b="1" i="1" dirty="0">
                <a:solidFill>
                  <a:schemeClr val="bg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millennials to produce a kind of music that once seemed rebellious and almost punk in its aesthetic and </a:t>
            </a:r>
            <a:r>
              <a:rPr lang="en-US" b="1" i="1" dirty="0" smtClean="0">
                <a:solidFill>
                  <a:schemeClr val="bg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attitude</a:t>
            </a:r>
            <a:r>
              <a:rPr lang="mr-IN" b="1" i="1" dirty="0" smtClean="0">
                <a:solidFill>
                  <a:schemeClr val="bg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endParaRPr lang="en-US" b="1" i="1" dirty="0">
              <a:solidFill>
                <a:schemeClr val="bg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8612" y="1989455"/>
            <a:ext cx="39029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Birthed genres; </a:t>
            </a:r>
            <a:r>
              <a:rPr lang="en-US" sz="1300" dirty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Electro-Clash, Nu-Rave, </a:t>
            </a:r>
            <a:r>
              <a:rPr lang="en-US" sz="1300" dirty="0" err="1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Chillwave</a:t>
            </a:r>
            <a:endParaRPr lang="en-US" sz="1300" dirty="0" smtClean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endParaRPr lang="en-US" sz="1300" dirty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Accessibility to affordable electronics</a:t>
            </a:r>
          </a:p>
          <a:p>
            <a:pPr algn="ctr"/>
            <a:endParaRPr lang="en-US" sz="1300" dirty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Freedom of expression</a:t>
            </a:r>
          </a:p>
          <a:p>
            <a:pPr algn="ctr"/>
            <a:endParaRPr lang="en-US" sz="1300" dirty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Room for evolution and growth</a:t>
            </a:r>
          </a:p>
          <a:p>
            <a:pPr algn="ctr"/>
            <a:endParaRPr lang="en-US" sz="1300" dirty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r>
              <a:rPr lang="en-US" sz="1300" dirty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P</a:t>
            </a:r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owerful movements ex. anti capitalism</a:t>
            </a:r>
          </a:p>
          <a:p>
            <a:pPr algn="ctr"/>
            <a:endParaRPr lang="en-US" sz="1300" dirty="0">
              <a:solidFill>
                <a:srgbClr val="FFFF00"/>
              </a:solidFill>
              <a:latin typeface="Ayuthaya" charset="-34"/>
              <a:ea typeface="Ayuthaya" charset="-34"/>
              <a:cs typeface="Ayuthaya" charset="-34"/>
            </a:endParaRPr>
          </a:p>
          <a:p>
            <a:pPr algn="ctr"/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Hollywood ex. </a:t>
            </a:r>
            <a:r>
              <a:rPr lang="en-US" sz="1300" i="1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Blade Runner </a:t>
            </a:r>
            <a:r>
              <a:rPr lang="en-US" sz="1300" dirty="0" smtClean="0">
                <a:solidFill>
                  <a:srgbClr val="FFFF00"/>
                </a:solidFill>
                <a:latin typeface="Ayuthaya" charset="-34"/>
                <a:ea typeface="Ayuthaya" charset="-34"/>
                <a:cs typeface="Ayuthaya" charset="-34"/>
              </a:rPr>
              <a:t>(1982 and 2017</a:t>
            </a:r>
            <a:r>
              <a:rPr lang="en-US" sz="1300" dirty="0" smtClean="0">
                <a:solidFill>
                  <a:srgbClr val="FFFF00"/>
                </a:solidFill>
              </a:rPr>
              <a:t>)</a:t>
            </a:r>
          </a:p>
          <a:p>
            <a:endParaRPr 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3" grpId="0"/>
      <p:bldP spid="25" grpId="0" animBg="1"/>
      <p:bldP spid="19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43408</TotalTime>
  <Words>214</Words>
  <Application>Microsoft Macintosh PowerPoint</Application>
  <PresentationFormat>Widescreen</PresentationFormat>
  <Paragraphs>32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Abadi MT Condensed Light</vt:lpstr>
      <vt:lpstr>alarm clock</vt:lpstr>
      <vt:lpstr>Ayuthaya</vt:lpstr>
      <vt:lpstr>Biancha</vt:lpstr>
      <vt:lpstr>Calibri</vt:lpstr>
      <vt:lpstr>Calibri Light</vt:lpstr>
      <vt:lpstr>Gobold Hollow</vt:lpstr>
      <vt:lpstr>Gobold Thin</vt:lpstr>
      <vt:lpstr>Yu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Anushka Bhardwaj</dc:creator>
  <cp:lastModifiedBy>Anushka Bhardwaj</cp:lastModifiedBy>
  <cp:revision>83</cp:revision>
  <cp:lastPrinted>2022-01-18T00:21:16Z</cp:lastPrinted>
  <dcterms:created xsi:type="dcterms:W3CDTF">2021-10-11T02:27:10Z</dcterms:created>
  <dcterms:modified xsi:type="dcterms:W3CDTF">2022-01-18T00:25:24Z</dcterms:modified>
</cp:coreProperties>
</file>